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notesSlides/notesSlide10.xml" ContentType="application/vnd.openxmlformats-officedocument.presentationml.notesSlide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notesSlides/notesSlide12.xml" ContentType="application/vnd.openxmlformats-officedocument.presentationml.notesSlide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64" r:id="rId2"/>
    <p:sldId id="283" r:id="rId3"/>
    <p:sldId id="284" r:id="rId4"/>
    <p:sldId id="257" r:id="rId5"/>
    <p:sldId id="285" r:id="rId6"/>
    <p:sldId id="288" r:id="rId7"/>
    <p:sldId id="349" r:id="rId8"/>
    <p:sldId id="350" r:id="rId9"/>
    <p:sldId id="351" r:id="rId10"/>
    <p:sldId id="352" r:id="rId11"/>
    <p:sldId id="354" r:id="rId12"/>
    <p:sldId id="291" r:id="rId13"/>
    <p:sldId id="292" r:id="rId14"/>
    <p:sldId id="359" r:id="rId15"/>
    <p:sldId id="360" r:id="rId16"/>
    <p:sldId id="286" r:id="rId17"/>
    <p:sldId id="375" r:id="rId18"/>
    <p:sldId id="361" r:id="rId19"/>
    <p:sldId id="362" r:id="rId20"/>
    <p:sldId id="363" r:id="rId21"/>
    <p:sldId id="364" r:id="rId22"/>
    <p:sldId id="376" r:id="rId23"/>
    <p:sldId id="365" r:id="rId24"/>
    <p:sldId id="289" r:id="rId25"/>
    <p:sldId id="287" r:id="rId26"/>
    <p:sldId id="338" r:id="rId27"/>
    <p:sldId id="355" r:id="rId28"/>
    <p:sldId id="356" r:id="rId29"/>
    <p:sldId id="357" r:id="rId30"/>
    <p:sldId id="358" r:id="rId31"/>
    <p:sldId id="347" r:id="rId32"/>
    <p:sldId id="366" r:id="rId33"/>
    <p:sldId id="368" r:id="rId34"/>
    <p:sldId id="369" r:id="rId35"/>
    <p:sldId id="370" r:id="rId36"/>
    <p:sldId id="371" r:id="rId37"/>
    <p:sldId id="372" r:id="rId38"/>
    <p:sldId id="373" r:id="rId39"/>
    <p:sldId id="34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B9D501-E5F0-4177-9D78-95A12829465B}">
          <p14:sldIdLst>
            <p14:sldId id="264"/>
            <p14:sldId id="283"/>
            <p14:sldId id="284"/>
            <p14:sldId id="257"/>
            <p14:sldId id="285"/>
            <p14:sldId id="288"/>
            <p14:sldId id="349"/>
            <p14:sldId id="350"/>
            <p14:sldId id="351"/>
            <p14:sldId id="352"/>
            <p14:sldId id="354"/>
            <p14:sldId id="291"/>
            <p14:sldId id="292"/>
            <p14:sldId id="359"/>
            <p14:sldId id="360"/>
            <p14:sldId id="286"/>
            <p14:sldId id="375"/>
            <p14:sldId id="361"/>
            <p14:sldId id="362"/>
            <p14:sldId id="363"/>
            <p14:sldId id="364"/>
            <p14:sldId id="376"/>
            <p14:sldId id="365"/>
            <p14:sldId id="289"/>
            <p14:sldId id="287"/>
            <p14:sldId id="338"/>
            <p14:sldId id="355"/>
            <p14:sldId id="356"/>
            <p14:sldId id="357"/>
            <p14:sldId id="358"/>
            <p14:sldId id="347"/>
            <p14:sldId id="366"/>
            <p14:sldId id="368"/>
            <p14:sldId id="369"/>
            <p14:sldId id="370"/>
            <p14:sldId id="371"/>
            <p14:sldId id="372"/>
            <p14:sldId id="373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8C4811-16DD-4BE0-9668-A7CC03A65FC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9D5F428B-EC28-41A9-BF37-461164A73FEF}">
      <dgm:prSet phldrT="[Text]"/>
      <dgm:spPr/>
      <dgm:t>
        <a:bodyPr/>
        <a:lstStyle/>
        <a:p>
          <a:r>
            <a:rPr lang="en-US" dirty="0"/>
            <a:t>START</a:t>
          </a:r>
        </a:p>
      </dgm:t>
    </dgm:pt>
    <dgm:pt modelId="{B2FB1C49-34F1-49DD-9B0C-3F5F28F8E652}" type="parTrans" cxnId="{7AD5A55E-8951-46CC-9E22-6A9456252B9C}">
      <dgm:prSet/>
      <dgm:spPr/>
      <dgm:t>
        <a:bodyPr/>
        <a:lstStyle/>
        <a:p>
          <a:endParaRPr lang="en-US"/>
        </a:p>
      </dgm:t>
    </dgm:pt>
    <dgm:pt modelId="{560C29D6-F441-4C8F-AA51-C171BB5750BD}" type="sibTrans" cxnId="{7AD5A55E-8951-46CC-9E22-6A9456252B9C}">
      <dgm:prSet/>
      <dgm:spPr/>
      <dgm:t>
        <a:bodyPr/>
        <a:lstStyle/>
        <a:p>
          <a:endParaRPr lang="en-US">
            <a:highlight>
              <a:srgbClr val="008080"/>
            </a:highlight>
          </a:endParaRPr>
        </a:p>
      </dgm:t>
    </dgm:pt>
    <dgm:pt modelId="{FE390BAE-4455-460A-84A5-8ADED1A9F895}">
      <dgm:prSet phldrT="[Text]"/>
      <dgm:spPr/>
      <dgm:t>
        <a:bodyPr/>
        <a:lstStyle/>
        <a:p>
          <a:r>
            <a:rPr lang="en-US" dirty="0"/>
            <a:t>ECC</a:t>
          </a:r>
        </a:p>
      </dgm:t>
    </dgm:pt>
    <dgm:pt modelId="{FA4246FE-5FE5-4843-8B39-537D2902167F}" type="parTrans" cxnId="{A30672C7-20EB-4676-8CAA-40F2E322F767}">
      <dgm:prSet/>
      <dgm:spPr/>
      <dgm:t>
        <a:bodyPr/>
        <a:lstStyle/>
        <a:p>
          <a:endParaRPr lang="en-US"/>
        </a:p>
      </dgm:t>
    </dgm:pt>
    <dgm:pt modelId="{54899A55-42B7-4917-9AE3-304007D4F47C}" type="sibTrans" cxnId="{A30672C7-20EB-4676-8CAA-40F2E322F767}">
      <dgm:prSet/>
      <dgm:spPr/>
      <dgm:t>
        <a:bodyPr/>
        <a:lstStyle/>
        <a:p>
          <a:endParaRPr lang="en-US"/>
        </a:p>
      </dgm:t>
    </dgm:pt>
    <dgm:pt modelId="{0991EC56-2BF8-45B3-A93D-28AB7A87F7DD}" type="pres">
      <dgm:prSet presAssocID="{0E8C4811-16DD-4BE0-9668-A7CC03A65FC0}" presName="Name0" presStyleCnt="0">
        <dgm:presLayoutVars>
          <dgm:dir/>
          <dgm:resizeHandles val="exact"/>
        </dgm:presLayoutVars>
      </dgm:prSet>
      <dgm:spPr/>
    </dgm:pt>
    <dgm:pt modelId="{8F9897AF-222F-4F72-9BB5-528C2EE2FA59}" type="pres">
      <dgm:prSet presAssocID="{9D5F428B-EC28-41A9-BF37-461164A73FEF}" presName="node" presStyleLbl="node1" presStyleIdx="0" presStyleCnt="2">
        <dgm:presLayoutVars>
          <dgm:bulletEnabled val="1"/>
        </dgm:presLayoutVars>
      </dgm:prSet>
      <dgm:spPr/>
    </dgm:pt>
    <dgm:pt modelId="{254A5CB9-F3C5-461A-98AF-B977E2225434}" type="pres">
      <dgm:prSet presAssocID="{560C29D6-F441-4C8F-AA51-C171BB5750BD}" presName="sibTrans" presStyleLbl="sibTrans2D1" presStyleIdx="0" presStyleCnt="1"/>
      <dgm:spPr/>
    </dgm:pt>
    <dgm:pt modelId="{268AC3B3-67E1-4CF7-96AD-BA4A8FE8CB57}" type="pres">
      <dgm:prSet presAssocID="{560C29D6-F441-4C8F-AA51-C171BB5750BD}" presName="connectorText" presStyleLbl="sibTrans2D1" presStyleIdx="0" presStyleCnt="1"/>
      <dgm:spPr/>
    </dgm:pt>
    <dgm:pt modelId="{FB8C551A-4834-4C6F-9760-79F457BB4F74}" type="pres">
      <dgm:prSet presAssocID="{FE390BAE-4455-460A-84A5-8ADED1A9F895}" presName="node" presStyleLbl="node1" presStyleIdx="1" presStyleCnt="2">
        <dgm:presLayoutVars>
          <dgm:bulletEnabled val="1"/>
        </dgm:presLayoutVars>
      </dgm:prSet>
      <dgm:spPr/>
    </dgm:pt>
  </dgm:ptLst>
  <dgm:cxnLst>
    <dgm:cxn modelId="{7AD6640B-F294-48AD-B931-00E3E76F144D}" type="presOf" srcId="{0E8C4811-16DD-4BE0-9668-A7CC03A65FC0}" destId="{0991EC56-2BF8-45B3-A93D-28AB7A87F7DD}" srcOrd="0" destOrd="0" presId="urn:microsoft.com/office/officeart/2005/8/layout/process1"/>
    <dgm:cxn modelId="{7AD5A55E-8951-46CC-9E22-6A9456252B9C}" srcId="{0E8C4811-16DD-4BE0-9668-A7CC03A65FC0}" destId="{9D5F428B-EC28-41A9-BF37-461164A73FEF}" srcOrd="0" destOrd="0" parTransId="{B2FB1C49-34F1-49DD-9B0C-3F5F28F8E652}" sibTransId="{560C29D6-F441-4C8F-AA51-C171BB5750BD}"/>
    <dgm:cxn modelId="{5F03346B-F535-471A-A237-0FA347F70E4B}" type="presOf" srcId="{560C29D6-F441-4C8F-AA51-C171BB5750BD}" destId="{254A5CB9-F3C5-461A-98AF-B977E2225434}" srcOrd="0" destOrd="0" presId="urn:microsoft.com/office/officeart/2005/8/layout/process1"/>
    <dgm:cxn modelId="{502B8B52-12D6-4735-B119-DA198DD2EF79}" type="presOf" srcId="{560C29D6-F441-4C8F-AA51-C171BB5750BD}" destId="{268AC3B3-67E1-4CF7-96AD-BA4A8FE8CB57}" srcOrd="1" destOrd="0" presId="urn:microsoft.com/office/officeart/2005/8/layout/process1"/>
    <dgm:cxn modelId="{41639894-A9E6-4D07-8957-6648FA758E5D}" type="presOf" srcId="{FE390BAE-4455-460A-84A5-8ADED1A9F895}" destId="{FB8C551A-4834-4C6F-9760-79F457BB4F74}" srcOrd="0" destOrd="0" presId="urn:microsoft.com/office/officeart/2005/8/layout/process1"/>
    <dgm:cxn modelId="{6DAA5FBE-BA59-4DA6-BCB2-5B3FC6086300}" type="presOf" srcId="{9D5F428B-EC28-41A9-BF37-461164A73FEF}" destId="{8F9897AF-222F-4F72-9BB5-528C2EE2FA59}" srcOrd="0" destOrd="0" presId="urn:microsoft.com/office/officeart/2005/8/layout/process1"/>
    <dgm:cxn modelId="{A30672C7-20EB-4676-8CAA-40F2E322F767}" srcId="{0E8C4811-16DD-4BE0-9668-A7CC03A65FC0}" destId="{FE390BAE-4455-460A-84A5-8ADED1A9F895}" srcOrd="1" destOrd="0" parTransId="{FA4246FE-5FE5-4843-8B39-537D2902167F}" sibTransId="{54899A55-42B7-4917-9AE3-304007D4F47C}"/>
    <dgm:cxn modelId="{60A78CF2-9300-4474-8412-47801D06FB8B}" type="presParOf" srcId="{0991EC56-2BF8-45B3-A93D-28AB7A87F7DD}" destId="{8F9897AF-222F-4F72-9BB5-528C2EE2FA59}" srcOrd="0" destOrd="0" presId="urn:microsoft.com/office/officeart/2005/8/layout/process1"/>
    <dgm:cxn modelId="{D3394593-2E60-4668-B50B-E50C2D1C4346}" type="presParOf" srcId="{0991EC56-2BF8-45B3-A93D-28AB7A87F7DD}" destId="{254A5CB9-F3C5-461A-98AF-B977E2225434}" srcOrd="1" destOrd="0" presId="urn:microsoft.com/office/officeart/2005/8/layout/process1"/>
    <dgm:cxn modelId="{523BFC2B-A02F-4683-B085-315F0A9A309C}" type="presParOf" srcId="{254A5CB9-F3C5-461A-98AF-B977E2225434}" destId="{268AC3B3-67E1-4CF7-96AD-BA4A8FE8CB57}" srcOrd="0" destOrd="0" presId="urn:microsoft.com/office/officeart/2005/8/layout/process1"/>
    <dgm:cxn modelId="{8FF8B73F-2821-426B-B272-FF3035F64965}" type="presParOf" srcId="{0991EC56-2BF8-45B3-A93D-28AB7A87F7DD}" destId="{FB8C551A-4834-4C6F-9760-79F457BB4F7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897AF-222F-4F72-9BB5-528C2EE2FA59}">
      <dsp:nvSpPr>
        <dsp:cNvPr id="0" name=""/>
        <dsp:cNvSpPr/>
      </dsp:nvSpPr>
      <dsp:spPr>
        <a:xfrm>
          <a:off x="2053" y="235036"/>
          <a:ext cx="4379788" cy="26278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START</a:t>
          </a:r>
        </a:p>
      </dsp:txBody>
      <dsp:txXfrm>
        <a:off x="79021" y="312004"/>
        <a:ext cx="4225852" cy="2473937"/>
      </dsp:txXfrm>
    </dsp:sp>
    <dsp:sp modelId="{254A5CB9-F3C5-461A-98AF-B977E2225434}">
      <dsp:nvSpPr>
        <dsp:cNvPr id="0" name=""/>
        <dsp:cNvSpPr/>
      </dsp:nvSpPr>
      <dsp:spPr>
        <a:xfrm>
          <a:off x="4819821" y="1005879"/>
          <a:ext cx="928515" cy="10861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900" kern="1200">
            <a:highlight>
              <a:srgbClr val="008080"/>
            </a:highlight>
          </a:endParaRPr>
        </a:p>
      </dsp:txBody>
      <dsp:txXfrm>
        <a:off x="4819821" y="1223116"/>
        <a:ext cx="649961" cy="651713"/>
      </dsp:txXfrm>
    </dsp:sp>
    <dsp:sp modelId="{FB8C551A-4834-4C6F-9760-79F457BB4F74}">
      <dsp:nvSpPr>
        <dsp:cNvPr id="0" name=""/>
        <dsp:cNvSpPr/>
      </dsp:nvSpPr>
      <dsp:spPr>
        <a:xfrm>
          <a:off x="6133757" y="235036"/>
          <a:ext cx="4379788" cy="26278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ECC</a:t>
          </a:r>
        </a:p>
      </dsp:txBody>
      <dsp:txXfrm>
        <a:off x="6210725" y="312004"/>
        <a:ext cx="4225852" cy="2473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7C0D3-50B4-4C7F-9B30-02C805DF063C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B763C-C92C-4E3F-B6E2-EC174672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0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86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8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8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B763C-C92C-4E3F-B6E2-EC174672C3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h.edu/sponsored-projects-administration/tools-resources/forms-templates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3DD8-1714-44AF-A544-90EC794F9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69252"/>
            <a:ext cx="11481500" cy="1964712"/>
          </a:xfrm>
        </p:spPr>
        <p:txBody>
          <a:bodyPr anchor="ctr">
            <a:normAutofit/>
          </a:bodyPr>
          <a:lstStyle/>
          <a:p>
            <a:pPr algn="ctr"/>
            <a:r>
              <a:rPr lang="en-US" sz="6600" dirty="0"/>
              <a:t>AURA</a:t>
            </a:r>
            <a:br>
              <a:rPr lang="en-US" sz="4400" dirty="0"/>
            </a:br>
            <a:r>
              <a:rPr lang="en-US" sz="2800" dirty="0"/>
              <a:t>Assembly of University research administrators</a:t>
            </a:r>
            <a:endParaRPr lang="en-US" sz="4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31A0C-D73F-4FDB-BC40-AD7AD4AC6776}"/>
              </a:ext>
            </a:extLst>
          </p:cNvPr>
          <p:cNvPicPr/>
          <p:nvPr/>
        </p:nvPicPr>
        <p:blipFill rotWithShape="1">
          <a:blip r:embed="rId3"/>
          <a:srcRect l="4331" r="3876"/>
          <a:stretch/>
        </p:blipFill>
        <p:spPr bwMode="auto">
          <a:xfrm>
            <a:off x="796146" y="3761381"/>
            <a:ext cx="4709918" cy="1154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D59278-6D3F-4F03-A6FE-45C7BD716198}"/>
              </a:ext>
            </a:extLst>
          </p:cNvPr>
          <p:cNvSpPr/>
          <p:nvPr/>
        </p:nvSpPr>
        <p:spPr>
          <a:xfrm>
            <a:off x="904301" y="5299277"/>
            <a:ext cx="4689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" dirty="0">
                <a:solidFill>
                  <a:schemeClr val="bg1"/>
                </a:solidFill>
                <a:latin typeface="Arial Black" panose="020B0A040201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Sponsored Projects Administration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9D827-0558-4008-AE02-0BFEB72A9454}"/>
              </a:ext>
            </a:extLst>
          </p:cNvPr>
          <p:cNvSpPr txBox="1"/>
          <p:nvPr/>
        </p:nvSpPr>
        <p:spPr>
          <a:xfrm>
            <a:off x="6321941" y="4338755"/>
            <a:ext cx="4689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November 15, 2022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38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8D3BB-9D9E-4D0F-BC79-3AAE2409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455938"/>
            <a:ext cx="10975260" cy="5336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188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7403C-F362-4CB3-829F-45B297AC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80" y="1887793"/>
            <a:ext cx="9429006" cy="173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BFCF6-A895-4187-9B12-20E228B51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85"/>
          <a:stretch/>
        </p:blipFill>
        <p:spPr>
          <a:xfrm>
            <a:off x="2564316" y="3103988"/>
            <a:ext cx="6657066" cy="4796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19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 clinical trial revenue in </a:t>
            </a:r>
            <a:r>
              <a:rPr lang="en-US" dirty="0" err="1"/>
              <a:t>fms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24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Budgeting clinical trial revenue in </a:t>
            </a:r>
            <a:r>
              <a:rPr lang="en-US" dirty="0" err="1"/>
              <a:t>fms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E5556-1814-47DD-AD18-9303BD6B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05" y="2318147"/>
            <a:ext cx="11029615" cy="4269466"/>
          </a:xfrm>
        </p:spPr>
        <p:txBody>
          <a:bodyPr anchor="t">
            <a:normAutofit lnSpcReduction="10000"/>
          </a:bodyPr>
          <a:lstStyle/>
          <a:p>
            <a:r>
              <a:rPr lang="en-US" sz="3600" dirty="0"/>
              <a:t>PAF receives ~200 check and wire deposits each month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including about 80 for industry clinical trials</a:t>
            </a:r>
            <a:r>
              <a:rPr lang="en-US" sz="3600" dirty="0"/>
              <a:t>:</a:t>
            </a:r>
          </a:p>
          <a:p>
            <a:pPr lvl="1">
              <a:spcAft>
                <a:spcPts val="0"/>
              </a:spcAft>
            </a:pPr>
            <a:r>
              <a:rPr lang="en-US" sz="3200" dirty="0"/>
              <a:t>Identify the correct project # (locate remittance advice if received)</a:t>
            </a:r>
          </a:p>
          <a:p>
            <a:pPr lvl="3">
              <a:spcAft>
                <a:spcPts val="0"/>
              </a:spcAft>
            </a:pPr>
            <a:r>
              <a:rPr lang="en-US" sz="3000" dirty="0"/>
              <a:t>contact sender for more detail for those PAF cannot identify</a:t>
            </a:r>
          </a:p>
          <a:p>
            <a:pPr lvl="1">
              <a:spcAft>
                <a:spcPts val="0"/>
              </a:spcAft>
            </a:pPr>
            <a:r>
              <a:rPr lang="en-US" sz="3200" dirty="0"/>
              <a:t>Calculate DC/IDC split</a:t>
            </a:r>
          </a:p>
          <a:p>
            <a:pPr lvl="1">
              <a:spcAft>
                <a:spcPts val="0"/>
              </a:spcAft>
            </a:pPr>
            <a:r>
              <a:rPr lang="en-US" sz="3200" dirty="0"/>
              <a:t>Code CFS and post budget and revenue </a:t>
            </a:r>
          </a:p>
          <a:p>
            <a:pPr lvl="3">
              <a:spcAft>
                <a:spcPts val="0"/>
              </a:spcAft>
            </a:pP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all DC is budgeted to 61006 (M&amp;O)</a:t>
            </a:r>
          </a:p>
          <a:p>
            <a:pPr marL="630000" lvl="2" indent="0">
              <a:spcAft>
                <a:spcPts val="0"/>
              </a:spcAft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24000" lvl="1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43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Budgeting clinical trial revenue in </a:t>
            </a:r>
            <a:r>
              <a:rPr lang="en-US" dirty="0" err="1"/>
              <a:t>fms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121195-ABB3-4916-8130-CEFCCDC25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4851" y="2141896"/>
            <a:ext cx="7131051" cy="4271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D0441-B996-40F5-AD97-4F1398C71978}"/>
              </a:ext>
            </a:extLst>
          </p:cNvPr>
          <p:cNvSpPr txBox="1"/>
          <p:nvPr/>
        </p:nvSpPr>
        <p:spPr>
          <a:xfrm>
            <a:off x="656098" y="3126658"/>
            <a:ext cx="3548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Wire transfers are harder to identify due to limited information received.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99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Budgeting clinical trial revenue in </a:t>
            </a:r>
            <a:r>
              <a:rPr lang="en-US" dirty="0" err="1"/>
              <a:t>fms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D7F38-450A-4658-80F5-8572670A2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6" b="21185"/>
          <a:stretch/>
        </p:blipFill>
        <p:spPr>
          <a:xfrm>
            <a:off x="762061" y="2000876"/>
            <a:ext cx="10210738" cy="3141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BDAAD-B9B8-439F-BFD8-9B7B17C58B51}"/>
              </a:ext>
            </a:extLst>
          </p:cNvPr>
          <p:cNvSpPr txBox="1"/>
          <p:nvPr/>
        </p:nvSpPr>
        <p:spPr>
          <a:xfrm>
            <a:off x="1031631" y="5324847"/>
            <a:ext cx="101287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Potential to overspend overall budget due to availability of M&amp;O budget.   Be sure to review your accounts and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rebudget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41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Max/min effort waiver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77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42D8-4BC2-4CD9-A1F2-2221DEFB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and maximum effort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D61DE-95E5-4359-8DE1-E3011547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598606"/>
            <a:ext cx="11029615" cy="2047119"/>
          </a:xfrm>
        </p:spPr>
        <p:txBody>
          <a:bodyPr/>
          <a:lstStyle/>
          <a:p>
            <a:r>
              <a:rPr lang="en-US" dirty="0"/>
              <a:t>Minimum Level of Committed Effort - The required minimum level of committed effort listed for Primary Individuals on each sponsored project is 2%. </a:t>
            </a:r>
          </a:p>
          <a:p>
            <a:r>
              <a:rPr lang="en-US" dirty="0"/>
              <a:t>Maximum Level of Committed Effort – Depends on the Primary Individual’s position at the University.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50B07-AD14-469C-8BED-0290C908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02" y="3253839"/>
            <a:ext cx="10560593" cy="3319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00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5ED4-0A88-4C39-9C05-3C7CCFA6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Effort Waivers?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8271F-0863-4931-8898-FEACBFE3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12485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hlinkClick r:id="rId3"/>
              </a:rPr>
              <a:t>https://www.uth.edu/sponsored-projects-administration/tools-resources/forms-templates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7C418B-D974-4E92-9058-D0AF3FC6D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875" y="3297764"/>
            <a:ext cx="9684248" cy="3079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94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RA Waiver 1">
            <a:hlinkClick r:id="" action="ppaction://media"/>
            <a:extLst>
              <a:ext uri="{FF2B5EF4-FFF2-40B4-BE49-F238E27FC236}">
                <a16:creationId xmlns:a16="http://schemas.microsoft.com/office/drawing/2014/main" id="{2F386CB5-601F-4F66-B92A-00FF5F7087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685800"/>
            <a:ext cx="12166600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E7CE-FB45-4FC5-A6D9-767D7D52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A1FD-05AE-466A-A9A6-51CF722D1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96805"/>
            <a:ext cx="11315840" cy="4151479"/>
          </a:xfrm>
        </p:spPr>
        <p:txBody>
          <a:bodyPr anchor="t">
            <a:normAutofit/>
          </a:bodyPr>
          <a:lstStyle/>
          <a:p>
            <a:pPr lvl="0"/>
            <a:r>
              <a:rPr lang="en-US" sz="2800" dirty="0"/>
              <a:t>New Staff Introductions							  Kathleen Kreidler</a:t>
            </a:r>
            <a:endParaRPr lang="en-US" sz="1600" dirty="0"/>
          </a:p>
          <a:p>
            <a:pPr lvl="0"/>
            <a:r>
              <a:rPr lang="en-US" sz="2800" dirty="0"/>
              <a:t>Conflict of Interest Module in START			  Valerie Bomben &amp; Vyju Ram</a:t>
            </a:r>
          </a:p>
          <a:p>
            <a:pPr lvl="0">
              <a:spcBef>
                <a:spcPts val="600"/>
              </a:spcBef>
            </a:pPr>
            <a:r>
              <a:rPr lang="en-US" sz="2800" dirty="0"/>
              <a:t>Budgeting Clinical Trial Revenue in FMS		       Kathleen Kreidler		</a:t>
            </a:r>
          </a:p>
          <a:p>
            <a:pPr lvl="0">
              <a:spcBef>
                <a:spcPts val="600"/>
              </a:spcBef>
              <a:spcAft>
                <a:spcPts val="0"/>
              </a:spcAft>
            </a:pPr>
            <a:r>
              <a:rPr lang="en-US" sz="2800" dirty="0"/>
              <a:t>Max/Min Effort Waiver Form						  Hung Huynh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	Committed Effort Reminders</a:t>
            </a:r>
          </a:p>
          <a:p>
            <a:pPr lvl="0"/>
            <a:r>
              <a:rPr lang="en-US" sz="2800" dirty="0"/>
              <a:t>CPRIT Updates-</a:t>
            </a:r>
            <a:r>
              <a:rPr lang="en-US" sz="2400" dirty="0"/>
              <a:t>NCEs, Tuition, Travel, Budgeting	  </a:t>
            </a:r>
            <a:r>
              <a:rPr lang="en-US" sz="2800" dirty="0"/>
              <a:t>Carmen Martinez</a:t>
            </a:r>
            <a:endParaRPr lang="en-US" sz="2400" dirty="0"/>
          </a:p>
          <a:p>
            <a:pPr lvl="0"/>
            <a:r>
              <a:rPr lang="en-US" sz="2800" dirty="0"/>
              <a:t>START – Eliminating Child Submissions		      Kathleen Kreidler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88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ra Waiver 2">
            <a:hlinkClick r:id="" action="ppaction://media"/>
            <a:extLst>
              <a:ext uri="{FF2B5EF4-FFF2-40B4-BE49-F238E27FC236}">
                <a16:creationId xmlns:a16="http://schemas.microsoft.com/office/drawing/2014/main" id="{6727D46D-6627-4FA2-8CB7-876E1DC451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685800"/>
            <a:ext cx="12166600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2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ra Waiver 3">
            <a:hlinkClick r:id="" action="ppaction://media"/>
            <a:extLst>
              <a:ext uri="{FF2B5EF4-FFF2-40B4-BE49-F238E27FC236}">
                <a16:creationId xmlns:a16="http://schemas.microsoft.com/office/drawing/2014/main" id="{4854F9CD-8460-4699-B9CF-65F275F7B6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684150"/>
            <a:ext cx="12141200" cy="617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0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2BF5-0C67-42F3-BBC4-A3811B52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Effort Waiver 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2F5D-4314-4F04-88EC-E90B7EB25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March – August 2022 will be accepted until </a:t>
            </a:r>
            <a:r>
              <a:rPr lang="en-US" sz="2000" b="1" dirty="0"/>
              <a:t>December 12, 2022 </a:t>
            </a:r>
            <a:r>
              <a:rPr lang="en-US" sz="2000" dirty="0"/>
              <a:t>(End of Certification period).</a:t>
            </a:r>
          </a:p>
          <a:p>
            <a:r>
              <a:rPr lang="en-US" sz="2000" dirty="0"/>
              <a:t>September 2022 – March 2023 will be accepted until </a:t>
            </a:r>
            <a:r>
              <a:rPr lang="en-US" sz="2000" b="1" dirty="0"/>
              <a:t>December 31, 2022.</a:t>
            </a:r>
          </a:p>
          <a:p>
            <a:r>
              <a:rPr lang="en-US" sz="2000" dirty="0"/>
              <a:t>After December 31, you must submit a waiver </a:t>
            </a:r>
            <a:r>
              <a:rPr lang="en-US" sz="2000" b="1" dirty="0"/>
              <a:t>before</a:t>
            </a:r>
            <a:r>
              <a:rPr lang="en-US" sz="2000" dirty="0"/>
              <a:t> or within the first </a:t>
            </a:r>
            <a:r>
              <a:rPr lang="en-US" sz="2000" b="1" dirty="0"/>
              <a:t>60 days </a:t>
            </a:r>
            <a:r>
              <a:rPr lang="en-US" sz="2000" dirty="0"/>
              <a:t>of each period of performance.</a:t>
            </a:r>
          </a:p>
        </p:txBody>
      </p:sp>
    </p:spTree>
    <p:extLst>
      <p:ext uri="{BB962C8B-B14F-4D97-AF65-F5344CB8AC3E}">
        <p14:creationId xmlns:p14="http://schemas.microsoft.com/office/powerpoint/2010/main" val="238526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D49A-55BB-4101-ADED-48C71D79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Causes for Committed Effort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C530-96B8-47D0-B5D1-13C00E20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2023369"/>
          </a:xfrm>
        </p:spPr>
        <p:txBody>
          <a:bodyPr/>
          <a:lstStyle/>
          <a:p>
            <a:r>
              <a:rPr lang="en-US" sz="2400" dirty="0"/>
              <a:t>START records are not up-to-date</a:t>
            </a:r>
          </a:p>
          <a:p>
            <a:r>
              <a:rPr lang="en-US" sz="2400" dirty="0"/>
              <a:t>Child submissions</a:t>
            </a:r>
          </a:p>
          <a:p>
            <a:r>
              <a:rPr lang="en-US" sz="2400" dirty="0"/>
              <a:t>NCE period</a:t>
            </a:r>
          </a:p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79A061-C3C4-4A2E-A40D-4F1F49E0A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013522"/>
              </p:ext>
            </p:extLst>
          </p:nvPr>
        </p:nvGraphicFramePr>
        <p:xfrm>
          <a:off x="838199" y="3760053"/>
          <a:ext cx="10515600" cy="309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3124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Effort Commitment Errors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73AACF-8A02-4A3B-B2F5-EEBD82C02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398"/>
          <a:stretch/>
        </p:blipFill>
        <p:spPr>
          <a:xfrm>
            <a:off x="275303" y="2180349"/>
            <a:ext cx="8788335" cy="3975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52978-8944-412E-8162-1729EAE7D9F7}"/>
              </a:ext>
            </a:extLst>
          </p:cNvPr>
          <p:cNvSpPr txBox="1"/>
          <p:nvPr/>
        </p:nvSpPr>
        <p:spPr>
          <a:xfrm>
            <a:off x="9163665" y="3061845"/>
            <a:ext cx="2861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Only SPA staff can adjust effort on an award.  Please notify your SPA specialist when you see an error in committed effort.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984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071342"/>
            <a:ext cx="11029615" cy="1497507"/>
          </a:xfrm>
        </p:spPr>
        <p:txBody>
          <a:bodyPr/>
          <a:lstStyle/>
          <a:p>
            <a:r>
              <a:rPr lang="en-US" dirty="0" err="1"/>
              <a:t>Cprit</a:t>
            </a:r>
            <a:r>
              <a:rPr lang="en-US" dirty="0"/>
              <a:t>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821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Cprit</a:t>
            </a:r>
            <a:r>
              <a:rPr lang="en-US" dirty="0"/>
              <a:t>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rmAutofit/>
          </a:bodyPr>
          <a:lstStyle/>
          <a:p>
            <a:r>
              <a:rPr lang="en-US" sz="2400" dirty="0"/>
              <a:t>NCEs can now be requested for 12 month periods</a:t>
            </a:r>
          </a:p>
          <a:p>
            <a:pPr lvl="1"/>
            <a:r>
              <a:rPr lang="en-US" sz="2000" dirty="0"/>
              <a:t>Must be submitted at least 30 days prior to award end date</a:t>
            </a:r>
          </a:p>
          <a:p>
            <a:pPr lvl="1"/>
            <a:r>
              <a:rPr lang="en-US" sz="2000" dirty="0"/>
              <a:t>PI needs to have measurable effort</a:t>
            </a:r>
          </a:p>
          <a:p>
            <a:pPr lvl="1"/>
            <a:r>
              <a:rPr lang="en-US" sz="2000" dirty="0"/>
              <a:t>Grantee must be in good financial and programmatic standing</a:t>
            </a:r>
          </a:p>
          <a:p>
            <a:pPr lvl="1"/>
            <a:r>
              <a:rPr lang="en-US" sz="2000" dirty="0"/>
              <a:t>PLOEs must be submitted to include personnel effort with the NCE Request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188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A94E-6B7B-4B0D-B41F-BF6214D6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CPRIT Updates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417D84-9907-4361-A073-36F2E44BE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8631" y="2164897"/>
            <a:ext cx="5094738" cy="3678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411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Cprit</a:t>
            </a:r>
            <a:r>
              <a:rPr lang="en-US" dirty="0"/>
              <a:t>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rmAutofit/>
          </a:bodyPr>
          <a:lstStyle/>
          <a:p>
            <a:r>
              <a:rPr lang="en-US" sz="2400" dirty="0"/>
              <a:t>Tuition </a:t>
            </a:r>
          </a:p>
          <a:p>
            <a:pPr lvl="1"/>
            <a:r>
              <a:rPr lang="en-US" sz="2000" dirty="0"/>
              <a:t>Tuition can be charged to award if student is allocated to the project</a:t>
            </a:r>
          </a:p>
          <a:p>
            <a:pPr lvl="1"/>
            <a:r>
              <a:rPr lang="en-US" sz="2000" dirty="0"/>
              <a:t>Student must be listed on the PLOE</a:t>
            </a:r>
          </a:p>
          <a:p>
            <a:r>
              <a:rPr lang="en-US" sz="2400" dirty="0"/>
              <a:t>Travel</a:t>
            </a:r>
          </a:p>
          <a:p>
            <a:pPr lvl="1"/>
            <a:r>
              <a:rPr lang="en-US" sz="2000" dirty="0"/>
              <a:t>All travelers must be listed on PLOE</a:t>
            </a:r>
          </a:p>
          <a:p>
            <a:pPr lvl="1"/>
            <a:r>
              <a:rPr lang="en-US" sz="2000" dirty="0"/>
              <a:t>Separate expense report should be submitted for each trip taken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3E0D2-9AC2-4DDF-8F47-474DE2BD9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85" y="4575522"/>
            <a:ext cx="3994434" cy="158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204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Cprit</a:t>
            </a:r>
            <a:r>
              <a:rPr lang="en-US" dirty="0"/>
              <a:t>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Travel cont.</a:t>
            </a:r>
          </a:p>
          <a:p>
            <a:pPr lvl="1"/>
            <a:r>
              <a:rPr lang="en-US" sz="2000" dirty="0"/>
              <a:t>Meals reimbursed by itemized receipt (unless using per diem)</a:t>
            </a:r>
          </a:p>
          <a:p>
            <a:pPr lvl="1"/>
            <a:r>
              <a:rPr lang="en-US" sz="2000" dirty="0"/>
              <a:t>Exclude group meals, gratuities and alcohol</a:t>
            </a:r>
          </a:p>
          <a:p>
            <a:pPr lvl="1"/>
            <a:r>
              <a:rPr lang="en-US" sz="2000" dirty="0"/>
              <a:t>Meals and lodging expenses are within GSA limits</a:t>
            </a:r>
          </a:p>
          <a:p>
            <a:pPr lvl="1"/>
            <a:r>
              <a:rPr lang="en-US" sz="2000" dirty="0"/>
              <a:t>Taxi/Uber/Lyft receipts are included minus gratuities</a:t>
            </a:r>
          </a:p>
          <a:p>
            <a:pPr lvl="1"/>
            <a:endParaRPr lang="en-US" sz="2000" dirty="0"/>
          </a:p>
          <a:p>
            <a:pPr lvl="1"/>
            <a:r>
              <a:rPr lang="en-US" sz="2100" dirty="0"/>
              <a:t>International travel must be pre-approved</a:t>
            </a:r>
          </a:p>
          <a:p>
            <a:pPr lvl="2"/>
            <a:r>
              <a:rPr lang="en-US" sz="1800" dirty="0"/>
              <a:t>Listed on initial budget justification or</a:t>
            </a:r>
          </a:p>
          <a:p>
            <a:pPr lvl="2"/>
            <a:r>
              <a:rPr lang="en-US" sz="1800" dirty="0"/>
              <a:t>Submit a Change Not Otherwise Specified </a:t>
            </a:r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673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STAFF INTRODUCTIONS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466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Cprit</a:t>
            </a:r>
            <a:r>
              <a:rPr lang="en-US" dirty="0"/>
              <a:t>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77541"/>
            <a:ext cx="11029615" cy="3678303"/>
          </a:xfrm>
        </p:spPr>
        <p:txBody>
          <a:bodyPr>
            <a:normAutofit/>
          </a:bodyPr>
          <a:lstStyle/>
          <a:p>
            <a:r>
              <a:rPr lang="en-US" sz="2400" dirty="0"/>
              <a:t>Budgeting Reminders</a:t>
            </a:r>
          </a:p>
          <a:p>
            <a:pPr lvl="1"/>
            <a:r>
              <a:rPr lang="en-US" sz="2200" dirty="0"/>
              <a:t>Any changes to approved budget must be submitted through “</a:t>
            </a:r>
            <a:r>
              <a:rPr lang="en-US" sz="2200" dirty="0" err="1"/>
              <a:t>Rebudgeting</a:t>
            </a:r>
            <a:r>
              <a:rPr lang="en-US" sz="2200" dirty="0"/>
              <a:t> Change Request”</a:t>
            </a:r>
          </a:p>
          <a:p>
            <a:pPr lvl="1"/>
            <a:r>
              <a:rPr lang="en-US" sz="2200" dirty="0"/>
              <a:t>Requests &lt;10% are auto approved except for equipment purchases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marL="324000" lvl="1" indent="0">
              <a:buNone/>
            </a:pPr>
            <a:endParaRPr lang="en-US" dirty="0"/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29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014413"/>
            <a:ext cx="11029615" cy="1497507"/>
          </a:xfrm>
        </p:spPr>
        <p:txBody>
          <a:bodyPr/>
          <a:lstStyle/>
          <a:p>
            <a:r>
              <a:rPr lang="en-US" dirty="0"/>
              <a:t>Start – eliminating child submissions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103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86F6D-8328-4BE0-96D7-8883A82D8CB8}"/>
              </a:ext>
            </a:extLst>
          </p:cNvPr>
          <p:cNvSpPr txBox="1"/>
          <p:nvPr/>
        </p:nvSpPr>
        <p:spPr>
          <a:xfrm>
            <a:off x="700064" y="2158180"/>
            <a:ext cx="41295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START was implemented, we have used the parent-child submission process where all associated proposals submissions are housed on the same record.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We’ve learned there are more cons than pros with child submissions.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376D1-34F6-413E-95DA-0E9BB8205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4"/>
          <a:stretch/>
        </p:blipFill>
        <p:spPr>
          <a:xfrm>
            <a:off x="5482508" y="1960912"/>
            <a:ext cx="2296642" cy="4692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66C6CD-26DB-426C-AED0-0A20E5996A55}"/>
              </a:ext>
            </a:extLst>
          </p:cNvPr>
          <p:cNvSpPr txBox="1"/>
          <p:nvPr/>
        </p:nvSpPr>
        <p:spPr>
          <a:xfrm>
            <a:off x="8862971" y="2430714"/>
            <a:ext cx="229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Submission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13FC57-DE99-4D47-A010-7BA1567AB7B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875641" y="2615380"/>
            <a:ext cx="987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D1956AB-87E6-4D8B-9BAB-11685E1C5854}"/>
              </a:ext>
            </a:extLst>
          </p:cNvPr>
          <p:cNvSpPr/>
          <p:nvPr/>
        </p:nvSpPr>
        <p:spPr>
          <a:xfrm>
            <a:off x="7954297" y="2880852"/>
            <a:ext cx="511276" cy="3696927"/>
          </a:xfrm>
          <a:prstGeom prst="rightBrace">
            <a:avLst>
              <a:gd name="adj1" fmla="val 8333"/>
              <a:gd name="adj2" fmla="val 497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47010-C6BA-4641-940C-7DCDFE4A7E7B}"/>
              </a:ext>
            </a:extLst>
          </p:cNvPr>
          <p:cNvSpPr txBox="1"/>
          <p:nvPr/>
        </p:nvSpPr>
        <p:spPr>
          <a:xfrm>
            <a:off x="8876098" y="4544649"/>
            <a:ext cx="229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Submission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215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76" y="3637381"/>
            <a:ext cx="11029615" cy="296458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800" dirty="0"/>
              <a:t>Can’t tell which proposals were awarded and for how much since all awards roll up to the parent.</a:t>
            </a:r>
          </a:p>
          <a:p>
            <a:r>
              <a:rPr lang="en-US" sz="2800" dirty="0"/>
              <a:t>System creates numerous subawards in error when awarding a child submission.</a:t>
            </a:r>
          </a:p>
          <a:p>
            <a:r>
              <a:rPr lang="en-US" sz="2800" dirty="0"/>
              <a:t>Difficult to navigate and attach items in the right place.</a:t>
            </a:r>
          </a:p>
          <a:p>
            <a:r>
              <a:rPr lang="en-US" sz="2800" dirty="0"/>
              <a:t>Committed effort on child submissions does not extract properly from START to load into effort system.</a:t>
            </a:r>
          </a:p>
          <a:p>
            <a:endParaRPr lang="en-US" sz="2800" dirty="0"/>
          </a:p>
          <a:p>
            <a:pPr marL="324000" lvl="1" indent="0">
              <a:buNone/>
            </a:pPr>
            <a:endParaRPr lang="en-US" sz="2200" dirty="0"/>
          </a:p>
          <a:p>
            <a:pPr marL="324000" lvl="1" indent="0">
              <a:buNone/>
            </a:pPr>
            <a:endParaRPr lang="en-US" sz="2200" dirty="0"/>
          </a:p>
          <a:p>
            <a:pPr marL="324000" lvl="1" indent="0">
              <a:buNone/>
            </a:pPr>
            <a:endParaRPr lang="en-US" dirty="0"/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FC7BA-C9E3-4291-B071-813F36FD2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4" t="19228"/>
          <a:stretch/>
        </p:blipFill>
        <p:spPr>
          <a:xfrm>
            <a:off x="255543" y="2009820"/>
            <a:ext cx="10944173" cy="1333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373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E4A-CF59-442E-8039-01DBCC6A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0913"/>
            <a:ext cx="11029615" cy="4194932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Effective 12/5/22 </a:t>
            </a:r>
            <a:r>
              <a:rPr lang="en-US" sz="3200" dirty="0"/>
              <a:t>– Each proposal submission will be submitted with a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separate record number </a:t>
            </a:r>
            <a:r>
              <a:rPr lang="en-US" sz="3200" dirty="0"/>
              <a:t>and will be it’s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own master.</a:t>
            </a:r>
          </a:p>
          <a:p>
            <a:pPr lvl="2"/>
            <a:r>
              <a:rPr lang="en-US" sz="2800" dirty="0"/>
              <a:t>All renewals, resubmissions, supplements will be linked on the Data Collection Form.</a:t>
            </a:r>
          </a:p>
          <a:p>
            <a:pPr lvl="2"/>
            <a:r>
              <a:rPr lang="en-US" sz="2800" dirty="0"/>
              <a:t>View via the Linkages tab</a:t>
            </a:r>
          </a:p>
          <a:p>
            <a:pPr lvl="2"/>
            <a:endParaRPr lang="en-US" sz="24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marL="324000" lvl="1" indent="0">
              <a:buNone/>
            </a:pPr>
            <a:endParaRPr lang="en-US" dirty="0"/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150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89C95-A966-46F1-846C-AE94D92EB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85" y="2822682"/>
            <a:ext cx="6251603" cy="281162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024F7A-7120-495E-B3F3-6AA9C3CB51C9}"/>
              </a:ext>
            </a:extLst>
          </p:cNvPr>
          <p:cNvSpPr txBox="1"/>
          <p:nvPr/>
        </p:nvSpPr>
        <p:spPr>
          <a:xfrm>
            <a:off x="7089678" y="2520334"/>
            <a:ext cx="4351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you create the proposal will not change.  Still select the proper proposal type.</a:t>
            </a:r>
          </a:p>
          <a:p>
            <a:endParaRPr lang="en-US" sz="2400" dirty="0"/>
          </a:p>
          <a:p>
            <a:r>
              <a:rPr lang="en-US" sz="2400" dirty="0"/>
              <a:t>No requirement to link to the  Parent Submission.</a:t>
            </a:r>
          </a:p>
          <a:p>
            <a:endParaRPr lang="en-US" sz="2400" dirty="0"/>
          </a:p>
          <a:p>
            <a:r>
              <a:rPr lang="en-US" sz="2400" dirty="0"/>
              <a:t>No 2-digit extension on the project number.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947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9A7AB-80B8-4BB0-8FC8-E60EB98CF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36" y="2429750"/>
            <a:ext cx="6033943" cy="326440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024F7A-7120-495E-B3F3-6AA9C3CB51C9}"/>
              </a:ext>
            </a:extLst>
          </p:cNvPr>
          <p:cNvSpPr txBox="1"/>
          <p:nvPr/>
        </p:nvSpPr>
        <p:spPr>
          <a:xfrm>
            <a:off x="6717729" y="3429000"/>
            <a:ext cx="5148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linkage will now occur on the</a:t>
            </a:r>
          </a:p>
          <a:p>
            <a:r>
              <a:rPr lang="en-US" sz="2800" dirty="0"/>
              <a:t> Data Collection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120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4AACE0-83E5-400B-BADD-2D2B44530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15" y="2177458"/>
            <a:ext cx="11029615" cy="445901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500" b="1" dirty="0">
                <a:solidFill>
                  <a:schemeClr val="accent3">
                    <a:lumMod val="50000"/>
                  </a:schemeClr>
                </a:solidFill>
              </a:rPr>
              <a:t>Transition of Pending Child Submissions that are awarded:</a:t>
            </a:r>
          </a:p>
          <a:p>
            <a:pPr lvl="2"/>
            <a:r>
              <a:rPr lang="en-US" sz="2800" dirty="0"/>
              <a:t>SPA will identify records where a child submission is newly awarded or guarantee requested.  </a:t>
            </a:r>
          </a:p>
          <a:p>
            <a:pPr lvl="2"/>
            <a:r>
              <a:rPr lang="en-US" sz="2800" dirty="0"/>
              <a:t>SPA will make the child submission it’s own master record and will link it to the original parent record.</a:t>
            </a:r>
          </a:p>
          <a:p>
            <a:pPr lvl="2"/>
            <a:r>
              <a:rPr lang="en-US" sz="2800" dirty="0"/>
              <a:t>The new master record will retain the child submission record number </a:t>
            </a:r>
            <a:r>
              <a:rPr lang="en-US" sz="2400" dirty="0"/>
              <a:t>(</a:t>
            </a:r>
            <a:r>
              <a:rPr lang="en-US" sz="2400" dirty="0" err="1"/>
              <a:t>e.g</a:t>
            </a:r>
            <a:r>
              <a:rPr lang="en-US" sz="2400" dirty="0"/>
              <a:t>  P00123401)</a:t>
            </a:r>
            <a:r>
              <a:rPr lang="en-US" sz="3300" dirty="0"/>
              <a:t> </a:t>
            </a:r>
            <a:r>
              <a:rPr lang="en-US" sz="2800" dirty="0"/>
              <a:t>but only one submission will exist per record. </a:t>
            </a:r>
          </a:p>
          <a:p>
            <a:pPr lvl="2"/>
            <a:r>
              <a:rPr lang="en-US" sz="2800" dirty="0"/>
              <a:t>A note will be added in submission history explaining the master/child relationship has been broken on the record.</a:t>
            </a:r>
          </a:p>
          <a:p>
            <a:pPr lvl="2"/>
            <a:endParaRPr lang="en-US" sz="2800" dirty="0"/>
          </a:p>
          <a:p>
            <a:pPr marL="324000" lvl="1" indent="0">
              <a:buNone/>
            </a:pPr>
            <a:endParaRPr lang="en-US" sz="2200" dirty="0"/>
          </a:p>
          <a:p>
            <a:pPr marL="324000" lvl="1" indent="0">
              <a:buNone/>
            </a:pPr>
            <a:endParaRPr lang="en-US" sz="2200" dirty="0"/>
          </a:p>
          <a:p>
            <a:pPr marL="324000" lvl="1" indent="0">
              <a:buNone/>
            </a:pPr>
            <a:endParaRPr lang="en-US" dirty="0"/>
          </a:p>
          <a:p>
            <a:pPr lvl="1"/>
            <a:endParaRPr lang="en-US" sz="1800" dirty="0"/>
          </a:p>
          <a:p>
            <a:pPr marL="3240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854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Start – eliminating child submissions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ACC0BC8-7A29-4811-A7BA-C9DCFC23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C687566-2F29-4323-90F0-0EC124FF0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051F7-9789-4C97-BC6C-8D0AFE563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3" y="1960912"/>
            <a:ext cx="11353014" cy="263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31C6A-6020-4B53-A7EE-09D200B10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93" y="5027327"/>
            <a:ext cx="10749699" cy="1534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70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071342"/>
            <a:ext cx="11029615" cy="1497507"/>
          </a:xfr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02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New staff 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103A-4E52-4F4E-A160-9CFA984D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1899629"/>
            <a:ext cx="11388074" cy="4540499"/>
          </a:xfrm>
        </p:spPr>
        <p:txBody>
          <a:bodyPr anchor="t">
            <a:normAutofit/>
          </a:bodyPr>
          <a:lstStyle/>
          <a:p>
            <a:pPr marL="324000" lvl="1" indent="0">
              <a:buNone/>
            </a:pPr>
            <a:r>
              <a:rPr lang="en-US" sz="3600" b="1" dirty="0"/>
              <a:t>If this is your first AURA meeting:</a:t>
            </a:r>
          </a:p>
          <a:p>
            <a:pPr lvl="1">
              <a:buFontTx/>
              <a:buChar char="-"/>
            </a:pPr>
            <a:r>
              <a:rPr lang="en-US" sz="3600" dirty="0"/>
              <a:t>Unmute yourself, turn on your camera, and please tell us</a:t>
            </a:r>
          </a:p>
          <a:p>
            <a:pPr marL="324000" lvl="1" indent="0">
              <a:buNone/>
            </a:pPr>
            <a:r>
              <a:rPr lang="en-US" sz="3600" dirty="0"/>
              <a:t>			your name</a:t>
            </a:r>
          </a:p>
          <a:p>
            <a:pPr marL="324000" lvl="1" indent="0">
              <a:buNone/>
            </a:pPr>
            <a:r>
              <a:rPr lang="en-US" sz="3600" dirty="0"/>
              <a:t>			department</a:t>
            </a:r>
          </a:p>
          <a:p>
            <a:pPr marL="324000" lvl="1" indent="0">
              <a:buNone/>
            </a:pPr>
            <a:r>
              <a:rPr lang="en-US" sz="3600" dirty="0"/>
              <a:t>			role/title</a:t>
            </a:r>
          </a:p>
          <a:p>
            <a:pPr marL="324000" lvl="1" indent="0">
              <a:buNone/>
            </a:pPr>
            <a:r>
              <a:rPr lang="en-US" sz="3600" dirty="0"/>
              <a:t>			anything else you’d like to share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8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B516-B123-438F-AA48-FC900FFE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 module in 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56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AEBF3E-A29F-4507-8E87-AE8AE6D2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92" y="1957397"/>
            <a:ext cx="11264504" cy="4646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07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94063-9976-4EE6-8623-E770BB722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65" y="1811670"/>
            <a:ext cx="8628870" cy="4957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80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1E529-5560-407D-A19A-7270FC31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6" y="1793290"/>
            <a:ext cx="6166418" cy="496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00132-1897-49AF-8923-280328388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03" y="1890944"/>
            <a:ext cx="4146320" cy="4967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6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C137-E1AB-4A54-9843-35489D6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Conflict of interest module in start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BF0AF-BABF-473B-A130-1748BAAA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85" y="1982286"/>
            <a:ext cx="8744505" cy="58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780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pptBB9D.tmp</Template>
  <TotalTime>7030</TotalTime>
  <Words>994</Words>
  <Application>Microsoft Office PowerPoint</Application>
  <PresentationFormat>Widescreen</PresentationFormat>
  <Paragraphs>158</Paragraphs>
  <Slides>39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MS Mincho</vt:lpstr>
      <vt:lpstr>Arial</vt:lpstr>
      <vt:lpstr>Arial Black</vt:lpstr>
      <vt:lpstr>Calibri</vt:lpstr>
      <vt:lpstr>Gill Sans MT</vt:lpstr>
      <vt:lpstr>Wingdings 2</vt:lpstr>
      <vt:lpstr>Dividend</vt:lpstr>
      <vt:lpstr>AURA Assembly of University research administrators</vt:lpstr>
      <vt:lpstr>AGENDA</vt:lpstr>
      <vt:lpstr>NEW STAFF INTRODUCTIONS</vt:lpstr>
      <vt:lpstr>New staff introductions</vt:lpstr>
      <vt:lpstr>Conflict of interest module in start</vt:lpstr>
      <vt:lpstr>Conflict of interest module in start</vt:lpstr>
      <vt:lpstr>Conflict of interest module in start</vt:lpstr>
      <vt:lpstr>Conflict of interest module in start</vt:lpstr>
      <vt:lpstr>Conflict of interest module in start</vt:lpstr>
      <vt:lpstr>Conflict of interest module in start</vt:lpstr>
      <vt:lpstr>Conflict of interest module in start</vt:lpstr>
      <vt:lpstr>Budgeting clinical trial revenue in fms</vt:lpstr>
      <vt:lpstr>Budgeting clinical trial revenue in fms</vt:lpstr>
      <vt:lpstr>Budgeting clinical trial revenue in fms</vt:lpstr>
      <vt:lpstr>Budgeting clinical trial revenue in fms</vt:lpstr>
      <vt:lpstr>Max/min effort waiver form</vt:lpstr>
      <vt:lpstr>Minimum and maximum effort commitment</vt:lpstr>
      <vt:lpstr>Where to find Effort Waivers?</vt:lpstr>
      <vt:lpstr>PowerPoint Presentation</vt:lpstr>
      <vt:lpstr>PowerPoint Presentation</vt:lpstr>
      <vt:lpstr>PowerPoint Presentation</vt:lpstr>
      <vt:lpstr>Effort Waiver Deadlines</vt:lpstr>
      <vt:lpstr>Common Causes for Committed Effort Errors</vt:lpstr>
      <vt:lpstr>Effort Commitment Errors</vt:lpstr>
      <vt:lpstr>Cprit updates</vt:lpstr>
      <vt:lpstr>Cprit updates</vt:lpstr>
      <vt:lpstr>CPRIT Updates</vt:lpstr>
      <vt:lpstr>Cprit updates</vt:lpstr>
      <vt:lpstr>Cprit updates</vt:lpstr>
      <vt:lpstr>Cprit updates</vt:lpstr>
      <vt:lpstr>Start – eliminating child submissions</vt:lpstr>
      <vt:lpstr>Start – eliminating child submissions</vt:lpstr>
      <vt:lpstr>Start – eliminating child submissions</vt:lpstr>
      <vt:lpstr>Start – eliminating child submissions</vt:lpstr>
      <vt:lpstr>Start – eliminating child submissions</vt:lpstr>
      <vt:lpstr>Start – eliminating child submissions</vt:lpstr>
      <vt:lpstr>Start – eliminating child submissions</vt:lpstr>
      <vt:lpstr>Start – eliminating child submissions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AURA</dc:title>
  <dc:creator>Kreidler, Kathleen</dc:creator>
  <cp:lastModifiedBy>Huynh, Hung</cp:lastModifiedBy>
  <cp:revision>179</cp:revision>
  <dcterms:created xsi:type="dcterms:W3CDTF">2021-01-14T19:57:06Z</dcterms:created>
  <dcterms:modified xsi:type="dcterms:W3CDTF">2022-11-15T15:54:37Z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1FC89C49-6AB3-4FCB-A622-1A2024386C7F</vt:lpwstr>
  </property>
  <property fmtid="{D5CDD505-2E9C-101B-9397-08002B2CF9AE}" pid="3" name="ArticulatePath">
    <vt:lpwstr>Presentation1</vt:lpwstr>
  </property>
</Properties>
</file>